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571" r:id="rId3"/>
    <p:sldId id="575" r:id="rId4"/>
    <p:sldId id="257" r:id="rId5"/>
    <p:sldId id="561" r:id="rId6"/>
    <p:sldId id="258" r:id="rId7"/>
    <p:sldId id="259" r:id="rId8"/>
    <p:sldId id="260" r:id="rId9"/>
    <p:sldId id="261" r:id="rId10"/>
    <p:sldId id="264" r:id="rId11"/>
    <p:sldId id="262" r:id="rId12"/>
    <p:sldId id="265" r:id="rId13"/>
    <p:sldId id="267" r:id="rId14"/>
    <p:sldId id="268" r:id="rId15"/>
    <p:sldId id="269" r:id="rId16"/>
    <p:sldId id="270" r:id="rId17"/>
    <p:sldId id="272" r:id="rId18"/>
    <p:sldId id="263" r:id="rId19"/>
    <p:sldId id="266" r:id="rId20"/>
    <p:sldId id="567" r:id="rId21"/>
    <p:sldId id="273" r:id="rId22"/>
    <p:sldId id="560" r:id="rId23"/>
    <p:sldId id="562" r:id="rId24"/>
    <p:sldId id="563" r:id="rId25"/>
    <p:sldId id="564" r:id="rId26"/>
    <p:sldId id="565" r:id="rId27"/>
    <p:sldId id="566" r:id="rId28"/>
    <p:sldId id="570" r:id="rId29"/>
    <p:sldId id="568" r:id="rId30"/>
    <p:sldId id="57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7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F53C1-A83E-4E60-80AF-DA3461C513E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44FEB-5CAA-4E1E-8093-FBB927655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61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9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9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1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4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2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10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72A1-488D-A34D-A6FD-227FEDB2B15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F2D41-8ACA-6846-AFEE-E15216535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visitthemalvern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hyperlink" Target="http://www.instagram.com/visitthemalverns" TargetMode="Externa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independent.co.uk/travel/uk/british-bucket-list-experiences-adventures-b1842559.html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hyperlink" Target="https://www.theguardian.com/travel/2021/sep/18/20-best-autumn-escapes-around-britain-uk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s://www.thetimes.co.uk/article/the-uks-best-spa-town-breaks-h26hnrsc8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www.mirror.co.uk/travel/uk-ireland/uks-top-10-prettiest-countryside-24903625?fbclid=IwAR3NxyFhdPPCAA2uyAlTZxR4bRVWhWPJiwVL5RX9ucEeXhuZBE299Vz52Xc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www.express.co.uk/travel/articles/1487816/best-walks-uk-countryside-holiday-city-stayc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ia.carman@malvernhills.gov.uk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themalverns.org/sustainability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ia.carman@malvernhills.gov.uk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tstalk.malvernhills.gov.uk/towncentre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TM PP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2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Visit The Malverns Social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4642A-3239-491A-8FE6-75C14C2203DA}"/>
              </a:ext>
            </a:extLst>
          </p:cNvPr>
          <p:cNvSpPr txBox="1"/>
          <p:nvPr/>
        </p:nvSpPr>
        <p:spPr>
          <a:xfrm>
            <a:off x="646385" y="1478480"/>
            <a:ext cx="74097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			</a:t>
            </a:r>
            <a:r>
              <a:rPr lang="en-GB" dirty="0">
                <a:hlinkClick r:id="rId3"/>
              </a:rPr>
              <a:t>www.f</a:t>
            </a:r>
            <a:r>
              <a:rPr lang="en-GB" b="1" dirty="0">
                <a:hlinkClick r:id="rId3"/>
              </a:rPr>
              <a:t>acebook.com/visitthemalverns</a:t>
            </a:r>
            <a:r>
              <a:rPr lang="en-GB" b="1" dirty="0"/>
              <a:t>  </a:t>
            </a:r>
          </a:p>
          <a:p>
            <a:r>
              <a:rPr lang="en-GB" dirty="0"/>
              <a:t>				Followers – 10,154  </a:t>
            </a:r>
          </a:p>
          <a:p>
            <a:r>
              <a:rPr lang="en-GB" dirty="0"/>
              <a:t>				 Jan – November 2021 Reach – 2,570,987	</a:t>
            </a:r>
          </a:p>
          <a:p>
            <a:r>
              <a:rPr lang="en-GB" dirty="0"/>
              <a:t>				Jan – November 2021 Engagement – 73,620</a:t>
            </a:r>
          </a:p>
          <a:p>
            <a:r>
              <a:rPr lang="en-GB" dirty="0"/>
              <a:t>				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5EF7F-D479-4FEA-896E-4926A5928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0" y="1626117"/>
            <a:ext cx="1611584" cy="906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1667B-78B9-4E92-BE65-D2423A56B039}"/>
              </a:ext>
            </a:extLst>
          </p:cNvPr>
          <p:cNvSpPr txBox="1"/>
          <p:nvPr/>
        </p:nvSpPr>
        <p:spPr>
          <a:xfrm>
            <a:off x="646385" y="2595286"/>
            <a:ext cx="7409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				</a:t>
            </a:r>
            <a:r>
              <a:rPr lang="en-GB" dirty="0">
                <a:hlinkClick r:id="rId5"/>
              </a:rPr>
              <a:t>www.Instagram.com/visitthemalverns</a:t>
            </a:r>
            <a:endParaRPr lang="en-GB" dirty="0"/>
          </a:p>
          <a:p>
            <a:r>
              <a:rPr lang="en-GB" dirty="0"/>
              <a:t>				Followers – 2551</a:t>
            </a:r>
          </a:p>
          <a:p>
            <a:r>
              <a:rPr lang="en-GB" dirty="0"/>
              <a:t>				Good post engagement but more time required on 					content creation to help increase followers.</a:t>
            </a:r>
          </a:p>
          <a:p>
            <a:r>
              <a:rPr lang="en-GB" dirty="0"/>
              <a:t>				Unfortunately we can’t monitor engagement for free.</a:t>
            </a:r>
          </a:p>
          <a:p>
            <a:r>
              <a:rPr lang="en-GB" dirty="0"/>
              <a:t>				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8A418-15E5-4068-8106-B8CD00F62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965" y="3023473"/>
            <a:ext cx="814674" cy="811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5F722-EB2A-4A80-B0F0-885257AA83C8}"/>
              </a:ext>
            </a:extLst>
          </p:cNvPr>
          <p:cNvSpPr txBox="1"/>
          <p:nvPr/>
        </p:nvSpPr>
        <p:spPr>
          <a:xfrm>
            <a:off x="772510" y="4674363"/>
            <a:ext cx="740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Coming up…</a:t>
            </a:r>
          </a:p>
          <a:p>
            <a:r>
              <a:rPr lang="en-GB" dirty="0"/>
              <a:t>New video content for our YouTube channel and social media platforms.</a:t>
            </a:r>
          </a:p>
        </p:txBody>
      </p:sp>
    </p:spTree>
    <p:extLst>
      <p:ext uri="{BB962C8B-B14F-4D97-AF65-F5344CB8AC3E}">
        <p14:creationId xmlns:p14="http://schemas.microsoft.com/office/powerpoint/2010/main" val="262916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Plan Your Great Escape – Staycation Breaks Campaign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FAB6D-35E1-4EF6-A97B-EB8AF8C9D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38" y="1840949"/>
            <a:ext cx="2421879" cy="4305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36447D-4488-47E9-9201-F181A68F0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2" t="18731" r="5517" b="17510"/>
          <a:stretch/>
        </p:blipFill>
        <p:spPr>
          <a:xfrm rot="5400000">
            <a:off x="2649236" y="2676280"/>
            <a:ext cx="4192764" cy="2634902"/>
          </a:xfrm>
          <a:prstGeom prst="rect">
            <a:avLst/>
          </a:prstGeom>
        </p:spPr>
      </p:pic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E1194-BB4C-4B62-9B06-C870DDA23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34" y="1840949"/>
            <a:ext cx="1853924" cy="43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4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Staycation Breaks Campaign – National Newspaper Features</a:t>
            </a:r>
          </a:p>
        </p:txBody>
      </p:sp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3F309-D3E7-4DFA-8A36-88B9A1B54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61973"/>
            <a:ext cx="2704526" cy="973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9A3AC-C647-4AF7-8ABF-2CA0B6DA5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261" y="3181948"/>
            <a:ext cx="2648607" cy="500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6A0DB-CABE-4EB0-89CD-C9A8CDD4B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7" y="1801660"/>
            <a:ext cx="3260096" cy="855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42430B-6DCD-4947-B8F4-AF6EF9360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70" y="2017947"/>
            <a:ext cx="2320611" cy="674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C0FA18-C87B-490F-A3C7-49C6CF83E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" y="2545466"/>
            <a:ext cx="3081504" cy="1272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E8DA24-5F5D-48EA-9CF0-513A08C969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765"/>
          <a:stretch/>
        </p:blipFill>
        <p:spPr>
          <a:xfrm>
            <a:off x="6418868" y="3185412"/>
            <a:ext cx="2381371" cy="6521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D44687-8768-4CC8-8C2B-E275045434AF}"/>
              </a:ext>
            </a:extLst>
          </p:cNvPr>
          <p:cNvSpPr/>
          <p:nvPr/>
        </p:nvSpPr>
        <p:spPr>
          <a:xfrm>
            <a:off x="244508" y="3761858"/>
            <a:ext cx="8654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hlinkClick r:id="rId9"/>
              </a:rPr>
              <a:t>Walking has never been more popular - most beautiful walks in the UK named | Travel News | Travel | Express.co.uk</a:t>
            </a:r>
            <a:r>
              <a:rPr lang="en-GB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u="sng" dirty="0">
                <a:hlinkClick r:id="rId10"/>
              </a:rPr>
              <a:t>UK's top 10 prettiest countryside walks including Brecon Beacons and the Peak District - Mirror Online</a:t>
            </a:r>
            <a:endParaRPr lang="en-GB" u="sng" dirty="0"/>
          </a:p>
          <a:p>
            <a:pPr marL="285750" indent="-285750">
              <a:buFontTx/>
              <a:buChar char="-"/>
            </a:pPr>
            <a:r>
              <a:rPr lang="en-GB" u="sng" dirty="0">
                <a:hlinkClick r:id="rId11"/>
              </a:rPr>
              <a:t>https://www.thetimes.co.uk/article/the-uks-best-spa-town-breaks-h26hnrsc8</a:t>
            </a:r>
            <a:endParaRPr lang="en-GB" u="sng" dirty="0"/>
          </a:p>
          <a:p>
            <a:pPr marL="285750" indent="-285750">
              <a:buFontTx/>
              <a:buChar char="-"/>
            </a:pPr>
            <a:r>
              <a:rPr lang="en-GB" u="sng" dirty="0">
                <a:hlinkClick r:id="rId12"/>
              </a:rPr>
              <a:t>20 of the best autumn escapes around the UK | United Kingdom holidays | </a:t>
            </a:r>
            <a:r>
              <a:rPr lang="en-GB" u="sng">
                <a:hlinkClick r:id="rId12"/>
              </a:rPr>
              <a:t>The Guardian</a:t>
            </a:r>
            <a:endParaRPr lang="en-GB" u="sng" dirty="0"/>
          </a:p>
          <a:p>
            <a:pPr marL="285750" indent="-285750">
              <a:buFontTx/>
              <a:buChar char="-"/>
            </a:pPr>
            <a:r>
              <a:rPr lang="en-GB" u="sng">
                <a:hlinkClick r:id="rId13"/>
              </a:rPr>
              <a:t>https</a:t>
            </a:r>
            <a:r>
              <a:rPr lang="en-GB" u="sng" dirty="0">
                <a:hlinkClick r:id="rId13"/>
              </a:rPr>
              <a:t>://www.independent.co.uk/travel/uk/british-bucket-list-experiences-adventures-b1842559.html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74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Staycation Breaks Campaign – TV</a:t>
            </a:r>
          </a:p>
        </p:txBody>
      </p:sp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9C0642-1C64-479D-9DE7-89FB6918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8" y="1233467"/>
            <a:ext cx="8723804" cy="4913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38506F-872A-4989-BED7-C9134341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420" y="1233467"/>
            <a:ext cx="2212482" cy="19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7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Staycation Breaks Campaign Statistics</a:t>
            </a:r>
          </a:p>
        </p:txBody>
      </p:sp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9F0A9-D369-42B5-975C-5ACF62A13704}"/>
              </a:ext>
            </a:extLst>
          </p:cNvPr>
          <p:cNvSpPr txBox="1"/>
          <p:nvPr/>
        </p:nvSpPr>
        <p:spPr>
          <a:xfrm>
            <a:off x="378372" y="1734207"/>
            <a:ext cx="83872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Visit The Malvern Website – 1 April 2021 – 31 August 2021</a:t>
            </a:r>
          </a:p>
          <a:p>
            <a:r>
              <a:rPr lang="en-GB" dirty="0"/>
              <a:t>Website Visits/Sessions = 212,331 (+52% on 2020 and +38% on 2019)</a:t>
            </a:r>
          </a:p>
          <a:p>
            <a:r>
              <a:rPr lang="en-GB" dirty="0"/>
              <a:t>Page Views – 700,601 (+46% on 2020 and +28% on 2019)</a:t>
            </a:r>
          </a:p>
          <a:p>
            <a:endParaRPr lang="en-GB" dirty="0"/>
          </a:p>
          <a:p>
            <a:r>
              <a:rPr lang="en-GB" b="1" dirty="0"/>
              <a:t>1 April – mid-July 2021</a:t>
            </a:r>
            <a:br>
              <a:rPr lang="en-GB" dirty="0"/>
            </a:br>
            <a:r>
              <a:rPr lang="en-GB" dirty="0"/>
              <a:t>Walking Route Downloads – 29,148 </a:t>
            </a:r>
          </a:p>
          <a:p>
            <a:r>
              <a:rPr lang="en-GB" dirty="0"/>
              <a:t>Business Link Clicks – Approx. 27,500</a:t>
            </a:r>
          </a:p>
          <a:p>
            <a:endParaRPr lang="en-GB" dirty="0"/>
          </a:p>
          <a:p>
            <a:r>
              <a:rPr lang="en-GB" sz="2200" b="1" dirty="0"/>
              <a:t>Facebook </a:t>
            </a:r>
          </a:p>
          <a:p>
            <a:r>
              <a:rPr lang="en-GB" dirty="0"/>
              <a:t>Sponsored Advertising Reach – 1,971,814</a:t>
            </a:r>
          </a:p>
          <a:p>
            <a:r>
              <a:rPr lang="en-GB" dirty="0"/>
              <a:t>Organic Reach – 212, 729</a:t>
            </a:r>
          </a:p>
          <a:p>
            <a:r>
              <a:rPr lang="en-GB" dirty="0"/>
              <a:t>Total Reach – 2,184,543</a:t>
            </a:r>
            <a:br>
              <a:rPr lang="en-GB" dirty="0"/>
            </a:br>
            <a:r>
              <a:rPr lang="en-GB" dirty="0"/>
              <a:t>Engagement – 51,946</a:t>
            </a:r>
          </a:p>
          <a:p>
            <a:r>
              <a:rPr lang="en-GB" dirty="0"/>
              <a:t>Engagement Rate – 2.38% - Above 1% is deemed good.</a:t>
            </a:r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318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Health &amp; Wellbeing Breaks Campaign</a:t>
            </a:r>
          </a:p>
        </p:txBody>
      </p:sp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9F0A9-D369-42B5-975C-5ACF62A13704}"/>
              </a:ext>
            </a:extLst>
          </p:cNvPr>
          <p:cNvSpPr txBox="1"/>
          <p:nvPr/>
        </p:nvSpPr>
        <p:spPr>
          <a:xfrm>
            <a:off x="378372" y="1734207"/>
            <a:ext cx="8387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951A1-B96C-4063-ADFD-820DBDFD1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89" y="2181200"/>
            <a:ext cx="2782614" cy="2782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53A43-7B5F-4380-AF73-CF115B4F8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873" y="2181200"/>
            <a:ext cx="2782614" cy="2782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7E7B8-6F69-457C-84DE-5B1171786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62" y="2181200"/>
            <a:ext cx="2751083" cy="27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6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Health &amp; Wellbeing Breaks Campaign</a:t>
            </a:r>
          </a:p>
        </p:txBody>
      </p:sp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9F0A9-D369-42B5-975C-5ACF62A13704}"/>
              </a:ext>
            </a:extLst>
          </p:cNvPr>
          <p:cNvSpPr txBox="1"/>
          <p:nvPr/>
        </p:nvSpPr>
        <p:spPr>
          <a:xfrm>
            <a:off x="378372" y="1734207"/>
            <a:ext cx="8387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B0A75-776E-4161-BD1D-CBA5F5A7B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251" y="1277006"/>
            <a:ext cx="2858793" cy="4574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6C1B0F-55C4-4347-B602-F55E18DB7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55" y="1306976"/>
            <a:ext cx="2858794" cy="4574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2DF8F-7711-46ED-9197-9BA099B42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91" y="1306976"/>
            <a:ext cx="2840062" cy="45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0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Health &amp; Wellbeing Breaks Campaign</a:t>
            </a:r>
          </a:p>
        </p:txBody>
      </p:sp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9F0A9-D369-42B5-975C-5ACF62A13704}"/>
              </a:ext>
            </a:extLst>
          </p:cNvPr>
          <p:cNvSpPr txBox="1"/>
          <p:nvPr/>
        </p:nvSpPr>
        <p:spPr>
          <a:xfrm>
            <a:off x="378372" y="1734207"/>
            <a:ext cx="8387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7A188-269C-40B7-859D-354BC62DD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" y="1227878"/>
            <a:ext cx="4130621" cy="276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02844C-5ED7-450E-8B11-05B107B58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2" y="3270699"/>
            <a:ext cx="3711869" cy="2988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FF93B-8580-4E61-988F-809489ECC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173" y="1803378"/>
            <a:ext cx="37623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91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2021 Visit The Malverns Event Dev.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4642A-3239-491A-8FE6-75C14C2203DA}"/>
              </a:ext>
            </a:extLst>
          </p:cNvPr>
          <p:cNvSpPr txBox="1"/>
          <p:nvPr/>
        </p:nvSpPr>
        <p:spPr>
          <a:xfrm>
            <a:off x="646386" y="1306976"/>
            <a:ext cx="81507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Malvern Walking Festival </a:t>
            </a:r>
            <a:r>
              <a:rPr lang="en-GB" dirty="0"/>
              <a:t>– 28 May – 5 June 2021</a:t>
            </a:r>
          </a:p>
          <a:p>
            <a:r>
              <a:rPr lang="en-GB" b="1" dirty="0"/>
              <a:t>Midsummer Malvern Festival </a:t>
            </a:r>
            <a:r>
              <a:rPr lang="en-GB" dirty="0"/>
              <a:t>– 19-27 June 2021</a:t>
            </a:r>
          </a:p>
          <a:p>
            <a:r>
              <a:rPr lang="en-GB" b="1" dirty="0"/>
              <a:t>Science in the Park </a:t>
            </a:r>
            <a:r>
              <a:rPr lang="en-GB" dirty="0"/>
              <a:t>– 26 June 2021</a:t>
            </a:r>
          </a:p>
          <a:p>
            <a:r>
              <a:rPr lang="en-GB" b="1" dirty="0"/>
              <a:t>Great Malvern Food Festival </a:t>
            </a:r>
            <a:r>
              <a:rPr lang="en-GB" dirty="0"/>
              <a:t>– moved to new dates 10-11 July 2021 &amp; hosted in Priory Park </a:t>
            </a:r>
          </a:p>
          <a:p>
            <a:r>
              <a:rPr lang="en-GB" b="1" dirty="0"/>
              <a:t>Great Malvern Gin Fest </a:t>
            </a:r>
            <a:r>
              <a:rPr lang="en-GB" dirty="0"/>
              <a:t>– 20-22 August 2021</a:t>
            </a:r>
          </a:p>
          <a:p>
            <a:r>
              <a:rPr lang="en-GB" b="1" dirty="0"/>
              <a:t>Heritage Open Week </a:t>
            </a:r>
            <a:r>
              <a:rPr lang="en-GB" dirty="0"/>
              <a:t>– 10-19 September 2021</a:t>
            </a:r>
          </a:p>
          <a:p>
            <a:r>
              <a:rPr lang="en-GB" b="1" dirty="0"/>
              <a:t>Festival of Equality in Arts and Society through Theatre -</a:t>
            </a:r>
            <a:r>
              <a:rPr lang="en-GB" dirty="0"/>
              <a:t> 20-28 September 2021</a:t>
            </a:r>
          </a:p>
          <a:p>
            <a:r>
              <a:rPr lang="en-GB" b="1" dirty="0"/>
              <a:t>Upton Day of Jazz </a:t>
            </a:r>
            <a:r>
              <a:rPr lang="en-GB" dirty="0"/>
              <a:t>– Saturday 2 October 2021</a:t>
            </a:r>
          </a:p>
          <a:p>
            <a:r>
              <a:rPr lang="en-GB" b="1" dirty="0"/>
              <a:t>Malvern Festival of Innovation </a:t>
            </a:r>
            <a:r>
              <a:rPr lang="en-GB" dirty="0"/>
              <a:t>– 4-9 October 2021</a:t>
            </a:r>
          </a:p>
          <a:p>
            <a:r>
              <a:rPr lang="en-GB" b="1" dirty="0"/>
              <a:t>Morris &amp; Creatures </a:t>
            </a:r>
            <a:r>
              <a:rPr lang="en-GB" dirty="0"/>
              <a:t>– 16-17 October 2021</a:t>
            </a:r>
          </a:p>
          <a:p>
            <a:r>
              <a:rPr lang="en-GB" b="1" dirty="0"/>
              <a:t>Upton upon Severn Pumpkin Trail </a:t>
            </a:r>
            <a:r>
              <a:rPr lang="en-GB" dirty="0"/>
              <a:t>– 29-30 October 2021</a:t>
            </a:r>
          </a:p>
          <a:p>
            <a:r>
              <a:rPr lang="en-GB" b="1" dirty="0"/>
              <a:t>Hocus Pocus Outdoor Cinema </a:t>
            </a:r>
            <a:r>
              <a:rPr lang="en-GB" dirty="0"/>
              <a:t>– 30 October 2021</a:t>
            </a:r>
          </a:p>
          <a:p>
            <a:r>
              <a:rPr lang="en-GB" b="1" dirty="0"/>
              <a:t>Elgar Festival </a:t>
            </a:r>
            <a:r>
              <a:rPr lang="en-GB" dirty="0"/>
              <a:t>– 29-31 October 2021</a:t>
            </a:r>
          </a:p>
          <a:p>
            <a:br>
              <a:rPr lang="en-GB" dirty="0"/>
            </a:br>
            <a:r>
              <a:rPr lang="en-GB" b="1" dirty="0"/>
              <a:t>Coming up…</a:t>
            </a:r>
          </a:p>
          <a:p>
            <a:r>
              <a:rPr lang="en-GB" b="1" dirty="0"/>
              <a:t>Great Malvern Christmas Festival </a:t>
            </a:r>
            <a:r>
              <a:rPr lang="en-GB" dirty="0"/>
              <a:t>– Saturday 27 November 2021</a:t>
            </a:r>
          </a:p>
          <a:p>
            <a:r>
              <a:rPr lang="en-GB" b="1" dirty="0"/>
              <a:t>Tenbury Wells Christmas Markets </a:t>
            </a:r>
            <a:r>
              <a:rPr lang="en-GB" dirty="0"/>
              <a:t>– Thursday 9 December 2021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1DC11-CE03-4161-947E-631F83E7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813" y="3737344"/>
            <a:ext cx="3024187" cy="20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24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What’s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4700E-7FBD-4A4D-B368-ECF406896D81}"/>
              </a:ext>
            </a:extLst>
          </p:cNvPr>
          <p:cNvSpPr txBox="1"/>
          <p:nvPr/>
        </p:nvSpPr>
        <p:spPr>
          <a:xfrm>
            <a:off x="0" y="1306976"/>
            <a:ext cx="9144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200" dirty="0"/>
              <a:t>BBC Countryfile – filming a one hour TV programme.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2022 Commonwealth Games in Birmingham – Free customer service training for businesses across the region.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Lonely Planet Guide large feature planned – press visit opportunity.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The Chronicles of </a:t>
            </a:r>
            <a:r>
              <a:rPr lang="en-GB" sz="2200" dirty="0" err="1"/>
              <a:t>Malvernia</a:t>
            </a:r>
            <a:r>
              <a:rPr lang="en-GB" sz="2200" dirty="0"/>
              <a:t> - New Myths, Tales and Legends Walking Stories – JRR. Tolkien, C.S Lewis and </a:t>
            </a:r>
            <a:r>
              <a:rPr lang="en-GB" sz="2200" dirty="0" err="1"/>
              <a:t>Caratacus</a:t>
            </a:r>
            <a:r>
              <a:rPr lang="en-GB" sz="2200" dirty="0"/>
              <a:t> etc.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New and improved Teme Valley Walks.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Festival and Event Development for Town Centres.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Refreshed 2022 Visit The Malverns Guide.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Visit Worcestershire Marketing Campaigns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Community Renewal Fund £250,000 – MHDC Skills questionnaire being sent out in December 2021.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2020 Economic Impact Assessment for the district and Worcestershire.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Sustainable Tourism Project Launch – find out more later…..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Here2Help Grants</a:t>
            </a:r>
          </a:p>
          <a:p>
            <a:pPr marL="285750" indent="-285750">
              <a:buFontTx/>
              <a:buChar char="-"/>
            </a:pPr>
            <a:endParaRPr lang="en-GB" sz="22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2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1423020"/>
            <a:ext cx="8150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WELCOME</a:t>
            </a:r>
          </a:p>
          <a:p>
            <a:pPr algn="ctr"/>
            <a:r>
              <a:rPr lang="en-GB" sz="4000" b="1" dirty="0">
                <a:solidFill>
                  <a:srgbClr val="5477AB"/>
                </a:solidFill>
              </a:rPr>
              <a:t> Steve Morris</a:t>
            </a:r>
          </a:p>
          <a:p>
            <a:pPr algn="ctr"/>
            <a:r>
              <a:rPr lang="en-GB" sz="4000" b="1" dirty="0">
                <a:solidFill>
                  <a:srgbClr val="5477AB"/>
                </a:solidFill>
              </a:rPr>
              <a:t> </a:t>
            </a:r>
          </a:p>
          <a:p>
            <a:pPr algn="ctr"/>
            <a:r>
              <a:rPr lang="en-GB" sz="4000" b="1" dirty="0">
                <a:solidFill>
                  <a:srgbClr val="5477AB"/>
                </a:solidFill>
              </a:rPr>
              <a:t>Morgan Motor Factory and </a:t>
            </a:r>
            <a:br>
              <a:rPr lang="en-GB" sz="4000" b="1" dirty="0">
                <a:solidFill>
                  <a:srgbClr val="5477AB"/>
                </a:solidFill>
              </a:rPr>
            </a:br>
            <a:r>
              <a:rPr lang="en-GB" sz="4000" b="1" dirty="0">
                <a:solidFill>
                  <a:srgbClr val="5477AB"/>
                </a:solidFill>
              </a:rPr>
              <a:t>NEW </a:t>
            </a:r>
          </a:p>
          <a:p>
            <a:pPr algn="ctr"/>
            <a:r>
              <a:rPr lang="en-GB" sz="4000" b="1" dirty="0">
                <a:solidFill>
                  <a:srgbClr val="5477AB"/>
                </a:solidFill>
              </a:rPr>
              <a:t>Experience Centre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3E776-2FFA-4C5A-BFC4-14E9D0A50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" y="138053"/>
            <a:ext cx="3279227" cy="18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4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DCC34-2345-4BB7-80E8-5C1FBBD7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" y="0"/>
            <a:ext cx="9149330" cy="6363737"/>
          </a:xfrm>
          <a:prstGeom prst="rect">
            <a:avLst/>
          </a:prstGeom>
        </p:spPr>
      </p:pic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4700E-7FBD-4A4D-B368-ECF406896D81}"/>
              </a:ext>
            </a:extLst>
          </p:cNvPr>
          <p:cNvSpPr txBox="1"/>
          <p:nvPr/>
        </p:nvSpPr>
        <p:spPr>
          <a:xfrm>
            <a:off x="520262" y="1793961"/>
            <a:ext cx="801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545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9F0A9-D369-42B5-975C-5ACF62A13704}"/>
              </a:ext>
            </a:extLst>
          </p:cNvPr>
          <p:cNvSpPr txBox="1"/>
          <p:nvPr/>
        </p:nvSpPr>
        <p:spPr>
          <a:xfrm>
            <a:off x="378372" y="993228"/>
            <a:ext cx="83872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5477AB"/>
                </a:solidFill>
              </a:rPr>
              <a:t>THANK YOU</a:t>
            </a:r>
            <a:br>
              <a:rPr lang="en-GB" sz="3800" b="1" dirty="0">
                <a:solidFill>
                  <a:srgbClr val="5477AB"/>
                </a:solidFill>
              </a:rPr>
            </a:br>
            <a:endParaRPr lang="en-GB" sz="3800" b="1" dirty="0">
              <a:solidFill>
                <a:srgbClr val="5477AB"/>
              </a:solidFill>
            </a:endParaRPr>
          </a:p>
          <a:p>
            <a:pPr algn="ctr"/>
            <a:r>
              <a:rPr lang="en-GB" sz="4600" b="1" dirty="0">
                <a:solidFill>
                  <a:srgbClr val="5477AB"/>
                </a:solidFill>
              </a:rPr>
              <a:t>Victoria Carman</a:t>
            </a:r>
          </a:p>
          <a:p>
            <a:pPr algn="ctr"/>
            <a:r>
              <a:rPr lang="en-GB" sz="3800" dirty="0">
                <a:solidFill>
                  <a:srgbClr val="5477AB"/>
                </a:solidFill>
              </a:rPr>
              <a:t>Visitor Economy Officer</a:t>
            </a:r>
            <a:br>
              <a:rPr lang="en-GB" sz="3800" dirty="0">
                <a:solidFill>
                  <a:srgbClr val="5477AB"/>
                </a:solidFill>
              </a:rPr>
            </a:br>
            <a:r>
              <a:rPr lang="en-GB" sz="3800" dirty="0">
                <a:solidFill>
                  <a:srgbClr val="5477AB"/>
                </a:solidFill>
              </a:rPr>
              <a:t>Malvern Hills District Council</a:t>
            </a:r>
          </a:p>
          <a:p>
            <a:pPr algn="ctr"/>
            <a:r>
              <a:rPr lang="en-GB" sz="3800" dirty="0">
                <a:solidFill>
                  <a:srgbClr val="5477AB"/>
                </a:solidFill>
              </a:rPr>
              <a:t>01684 862483</a:t>
            </a:r>
          </a:p>
          <a:p>
            <a:pPr algn="ctr"/>
            <a:r>
              <a:rPr lang="en-GB" sz="3800" dirty="0">
                <a:solidFill>
                  <a:srgbClr val="5477A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victoria.carman@malvernhills.gov.uk</a:t>
            </a:r>
            <a:r>
              <a:rPr lang="en-GB" sz="3800" dirty="0">
                <a:solidFill>
                  <a:srgbClr val="5477A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278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Sustainable Tourism Project Launch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157655" y="1623848"/>
            <a:ext cx="87498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    </a:t>
            </a:r>
            <a:r>
              <a:rPr lang="en-GB" sz="2200" dirty="0"/>
              <a:t>Malvern Hills District Council declared a Climate Emergency in July 2019. 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The Destination Zero: Creating a greener and more sustainable Malvern Hills District was approved in January 2020.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Visitor Economy Action Plan with sustainable tourism a priority approved in January 2021. 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Research, drafts and business feedback.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Simplified the process and refined outputs.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Providing a starting point for tourism businesses to get on board.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Aims to create a likeminded local Sustainable Tourism Business Community.</a:t>
            </a:r>
          </a:p>
        </p:txBody>
      </p:sp>
    </p:spTree>
    <p:extLst>
      <p:ext uri="{BB962C8B-B14F-4D97-AF65-F5344CB8AC3E}">
        <p14:creationId xmlns:p14="http://schemas.microsoft.com/office/powerpoint/2010/main" val="2906024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331075" y="488732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Sustainable Tourism 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196618"/>
            <a:ext cx="8150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Overview of the scheme</a:t>
            </a:r>
          </a:p>
          <a:p>
            <a:endParaRPr lang="en-GB" dirty="0"/>
          </a:p>
          <a:p>
            <a:r>
              <a:rPr lang="en-GB" dirty="0"/>
              <a:t>The Sustainable Tourism Grant Scheme will provide funding that will be used towards expenditure that supports environmental sustainability.</a:t>
            </a:r>
            <a:br>
              <a:rPr lang="en-GB" dirty="0"/>
            </a:br>
            <a:endParaRPr lang="en-GB" dirty="0"/>
          </a:p>
          <a:p>
            <a:r>
              <a:rPr lang="en-GB" dirty="0"/>
              <a:t>Grants of between £500-£2,500 are available but the grant must be match-funded 50%, pound for pound (at least), from the business’s own resources.</a:t>
            </a:r>
          </a:p>
          <a:p>
            <a:endParaRPr lang="en-GB" dirty="0"/>
          </a:p>
          <a:p>
            <a:r>
              <a:rPr lang="en-GB" dirty="0"/>
              <a:t>The scheme will pay towards green infrastructure, tools/machinery, energy audits, composters, electric car charging points, as well as the fees for accreditation via the Green Tourism Business Scheme.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6F0E0-2F52-47F2-9C4D-9F196FE4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138" y="4302674"/>
            <a:ext cx="2083019" cy="19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74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331075" y="488732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Green Tourism Toolkit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196618"/>
            <a:ext cx="8150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  <a:p>
            <a:r>
              <a:rPr lang="en-GB" dirty="0"/>
              <a:t>Top tips on how to adopt sustainable practices for:</a:t>
            </a:r>
          </a:p>
          <a:p>
            <a:endParaRPr lang="en-GB" dirty="0"/>
          </a:p>
          <a:p>
            <a:r>
              <a:rPr lang="en-GB" dirty="0"/>
              <a:t>- Energy</a:t>
            </a:r>
          </a:p>
          <a:p>
            <a:r>
              <a:rPr lang="en-GB" dirty="0"/>
              <a:t>- Water</a:t>
            </a:r>
          </a:p>
          <a:p>
            <a:r>
              <a:rPr lang="en-GB" dirty="0"/>
              <a:t>- Community</a:t>
            </a:r>
          </a:p>
          <a:p>
            <a:r>
              <a:rPr lang="en-GB" dirty="0"/>
              <a:t>- Travel</a:t>
            </a:r>
          </a:p>
          <a:p>
            <a:r>
              <a:rPr lang="en-GB" dirty="0"/>
              <a:t>- Natural Environment</a:t>
            </a:r>
          </a:p>
          <a:p>
            <a:r>
              <a:rPr lang="en-GB" dirty="0"/>
              <a:t>- Waste &amp; Purchasing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5D87E-A55B-467F-BCCB-1EC5E089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45" y="1965783"/>
            <a:ext cx="5628289" cy="38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20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331075" y="488732"/>
            <a:ext cx="8150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Green Mark: A Commitment For Adopting Greener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196618"/>
            <a:ext cx="81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F8090-D9DB-41E5-876F-AE4783D7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306" y="1789339"/>
            <a:ext cx="3485165" cy="4380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A8749-137B-4E4F-9BCB-FFE9E128764E}"/>
              </a:ext>
            </a:extLst>
          </p:cNvPr>
          <p:cNvSpPr txBox="1"/>
          <p:nvPr/>
        </p:nvSpPr>
        <p:spPr>
          <a:xfrm>
            <a:off x="70451" y="1735639"/>
            <a:ext cx="518685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100" dirty="0"/>
              <a:t>Take The Quiz</a:t>
            </a:r>
            <a:br>
              <a:rPr lang="en-GB" sz="2100" dirty="0"/>
            </a:br>
            <a:endParaRPr lang="en-GB" sz="2100" dirty="0"/>
          </a:p>
          <a:p>
            <a:pPr marL="285750" indent="-285750">
              <a:buFontTx/>
              <a:buChar char="-"/>
            </a:pPr>
            <a:r>
              <a:rPr lang="en-GB" sz="2100" dirty="0"/>
              <a:t>Get an idea of your current green credentials</a:t>
            </a:r>
            <a:br>
              <a:rPr lang="en-GB" sz="2100" dirty="0"/>
            </a:br>
            <a:endParaRPr lang="en-GB" sz="2100" dirty="0"/>
          </a:p>
          <a:p>
            <a:pPr marL="285750" indent="-285750">
              <a:buFontTx/>
              <a:buChar char="-"/>
            </a:pPr>
            <a:r>
              <a:rPr lang="en-GB" sz="2100" dirty="0"/>
              <a:t>A member of the team will contact you to have a chat about your business</a:t>
            </a:r>
            <a:br>
              <a:rPr lang="en-GB" sz="2100" dirty="0"/>
            </a:br>
            <a:endParaRPr lang="en-GB" sz="2100" dirty="0"/>
          </a:p>
          <a:p>
            <a:pPr marL="285750" indent="-285750">
              <a:buFontTx/>
              <a:buChar char="-"/>
            </a:pPr>
            <a:r>
              <a:rPr lang="en-GB" sz="2100" dirty="0"/>
              <a:t>Businesses who are leaders in sustainability and can successfully demonstrate it, will receive the Green Mark</a:t>
            </a:r>
            <a:br>
              <a:rPr lang="en-GB" sz="2100" dirty="0"/>
            </a:br>
            <a:endParaRPr lang="en-GB" sz="2100" dirty="0"/>
          </a:p>
          <a:p>
            <a:pPr marL="285750" indent="-285750">
              <a:buFontTx/>
              <a:buChar char="-"/>
            </a:pPr>
            <a:r>
              <a:rPr lang="en-GB" sz="2100" dirty="0"/>
              <a:t>Businesses become part of a local green tourism business community.</a:t>
            </a:r>
          </a:p>
          <a:p>
            <a:pPr marL="285750" indent="-285750">
              <a:buFontTx/>
              <a:buChar char="-"/>
            </a:pP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1566661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331075" y="488732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Green Tourism Business Scheme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196618"/>
            <a:ext cx="81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A8749-137B-4E4F-9BCB-FFE9E128764E}"/>
              </a:ext>
            </a:extLst>
          </p:cNvPr>
          <p:cNvSpPr txBox="1"/>
          <p:nvPr/>
        </p:nvSpPr>
        <p:spPr>
          <a:xfrm>
            <a:off x="204952" y="2530641"/>
            <a:ext cx="518685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Be internationally recognised for your green tourism business actions.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Discounts are available for tourism businesses located across The Malverns.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Grants are available to help cover 50% of the cost.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endParaRPr lang="en-GB" sz="2100" dirty="0"/>
          </a:p>
          <a:p>
            <a:pPr marL="285750" indent="-285750">
              <a:buFontTx/>
              <a:buChar char="-"/>
            </a:pPr>
            <a:endParaRPr lang="en-GB" sz="2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4D6BB-76A8-476C-B1E7-68B724A2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46" y="1904504"/>
            <a:ext cx="2934501" cy="32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4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331075" y="488732"/>
            <a:ext cx="8150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5477AB"/>
                </a:solidFill>
              </a:rPr>
              <a:t>Business Energy Efficiency Programme (BEEP)</a:t>
            </a:r>
            <a:endParaRPr lang="en-GB" sz="4000" b="1" dirty="0">
              <a:solidFill>
                <a:srgbClr val="5477A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196618"/>
            <a:ext cx="81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A8749-137B-4E4F-9BCB-FFE9E128764E}"/>
              </a:ext>
            </a:extLst>
          </p:cNvPr>
          <p:cNvSpPr txBox="1"/>
          <p:nvPr/>
        </p:nvSpPr>
        <p:spPr>
          <a:xfrm>
            <a:off x="69795" y="2625140"/>
            <a:ext cx="5186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100" dirty="0"/>
              <a:t>Energy audits and assessments</a:t>
            </a:r>
            <a:br>
              <a:rPr lang="en-GB" sz="2100" dirty="0"/>
            </a:br>
            <a:endParaRPr lang="en-GB" sz="2100" dirty="0"/>
          </a:p>
          <a:p>
            <a:pPr marL="342900" indent="-342900">
              <a:buFontTx/>
              <a:buChar char="-"/>
            </a:pPr>
            <a:r>
              <a:rPr lang="en-GB" sz="2100" dirty="0"/>
              <a:t>Grants up to £20,000 dependent on eligibility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59C86-76DE-488E-B75B-D540BFEC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650" y="3043245"/>
            <a:ext cx="3533775" cy="1152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416C0-8DA1-4C4D-9875-FBCA693CB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076" y="1754004"/>
            <a:ext cx="4240924" cy="12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9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331075" y="488732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Local ‘Green’ Suppliers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196618"/>
            <a:ext cx="81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818CD-DFF4-43CF-869F-4EDE99EA3CB7}"/>
              </a:ext>
            </a:extLst>
          </p:cNvPr>
          <p:cNvSpPr txBox="1"/>
          <p:nvPr/>
        </p:nvSpPr>
        <p:spPr>
          <a:xfrm>
            <a:off x="110359" y="1696720"/>
            <a:ext cx="61591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Indra – Electric Vehicle Charging points –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Worlds smartest charger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Best reliability in the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Innovative company, designing and Mandy curing in Malvern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Discounts available for businesses operating in The Malverns and taking out our grants.</a:t>
            </a:r>
          </a:p>
          <a:p>
            <a:endParaRPr lang="en-GB" dirty="0"/>
          </a:p>
          <a:p>
            <a:r>
              <a:rPr lang="en-GB" dirty="0" err="1"/>
              <a:t>Bubblehouse</a:t>
            </a:r>
            <a:r>
              <a:rPr lang="en-GB" dirty="0"/>
              <a:t> Wormeries – turn your food waste into compost with worms. Based in Bransford.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A8F462-49BC-4E67-933F-02723466D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88" y="1696720"/>
            <a:ext cx="2369346" cy="36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31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472966" y="1381284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196618"/>
            <a:ext cx="81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A8749-137B-4E4F-9BCB-FFE9E128764E}"/>
              </a:ext>
            </a:extLst>
          </p:cNvPr>
          <p:cNvSpPr txBox="1"/>
          <p:nvPr/>
        </p:nvSpPr>
        <p:spPr>
          <a:xfrm>
            <a:off x="-23648" y="2322153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5477AB"/>
                </a:solidFill>
              </a:rPr>
              <a:t>Q&amp;A</a:t>
            </a:r>
          </a:p>
          <a:p>
            <a:pPr algn="ctr"/>
            <a:endParaRPr lang="en-GB" sz="6000" b="1" dirty="0">
              <a:solidFill>
                <a:srgbClr val="5477AB"/>
              </a:solidFill>
            </a:endParaRPr>
          </a:p>
          <a:p>
            <a:pPr algn="ctr"/>
            <a:endParaRPr lang="en-GB" sz="6000" b="1" dirty="0">
              <a:solidFill>
                <a:srgbClr val="5477A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A12B5-F5D8-4A91-B5F3-3B94BF6C7498}"/>
              </a:ext>
            </a:extLst>
          </p:cNvPr>
          <p:cNvSpPr txBox="1"/>
          <p:nvPr/>
        </p:nvSpPr>
        <p:spPr>
          <a:xfrm>
            <a:off x="23648" y="379320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www.visitthemalverns.org/sustainability</a:t>
            </a:r>
            <a:endParaRPr lang="en-GB" sz="4000" b="1" dirty="0">
              <a:solidFill>
                <a:srgbClr val="547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8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1423020"/>
            <a:ext cx="8150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GB" sz="4000" b="1" dirty="0">
                <a:solidFill>
                  <a:srgbClr val="5477AB"/>
                </a:solidFill>
              </a:rPr>
            </a:br>
            <a:r>
              <a:rPr lang="en-GB" sz="4000" b="1" dirty="0">
                <a:solidFill>
                  <a:srgbClr val="5477AB"/>
                </a:solidFill>
              </a:rPr>
              <a:t>WELCOME</a:t>
            </a:r>
          </a:p>
          <a:p>
            <a:pPr algn="ctr"/>
            <a:r>
              <a:rPr lang="en-GB" sz="4000" b="1" dirty="0">
                <a:solidFill>
                  <a:srgbClr val="5477AB"/>
                </a:solidFill>
              </a:rPr>
              <a:t> Councillor Daniel Walton</a:t>
            </a:r>
          </a:p>
          <a:p>
            <a:pPr algn="ctr"/>
            <a:endParaRPr lang="en-GB" sz="4000" b="1" dirty="0">
              <a:solidFill>
                <a:srgbClr val="5477AB"/>
              </a:solidFill>
            </a:endParaRPr>
          </a:p>
          <a:p>
            <a:pPr algn="ctr"/>
            <a:r>
              <a:rPr lang="en-GB" sz="4000" b="1" dirty="0">
                <a:solidFill>
                  <a:srgbClr val="5477AB"/>
                </a:solidFill>
              </a:rPr>
              <a:t>Malvern Hills District Council</a:t>
            </a:r>
          </a:p>
          <a:p>
            <a:pPr algn="ctr"/>
            <a:r>
              <a:rPr lang="en-GB" sz="4000" b="1" dirty="0">
                <a:solidFill>
                  <a:srgbClr val="5477AB"/>
                </a:solidFill>
              </a:rPr>
              <a:t>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A5EF8F-2498-44F1-8C28-8EF5EBAC6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18" y="429941"/>
            <a:ext cx="2835667" cy="17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52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9F0A9-D369-42B5-975C-5ACF62A13704}"/>
              </a:ext>
            </a:extLst>
          </p:cNvPr>
          <p:cNvSpPr txBox="1"/>
          <p:nvPr/>
        </p:nvSpPr>
        <p:spPr>
          <a:xfrm>
            <a:off x="378372" y="993228"/>
            <a:ext cx="83872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5477AB"/>
                </a:solidFill>
              </a:rPr>
              <a:t>THANK YOU</a:t>
            </a:r>
            <a:br>
              <a:rPr lang="en-GB" sz="3800" b="1" dirty="0">
                <a:solidFill>
                  <a:srgbClr val="5477AB"/>
                </a:solidFill>
              </a:rPr>
            </a:br>
            <a:endParaRPr lang="en-GB" sz="3800" b="1" dirty="0">
              <a:solidFill>
                <a:srgbClr val="5477AB"/>
              </a:solidFill>
            </a:endParaRPr>
          </a:p>
          <a:p>
            <a:pPr algn="ctr"/>
            <a:r>
              <a:rPr lang="en-GB" sz="4600" b="1" dirty="0">
                <a:solidFill>
                  <a:srgbClr val="5477AB"/>
                </a:solidFill>
              </a:rPr>
              <a:t>Victoria Carman</a:t>
            </a:r>
          </a:p>
          <a:p>
            <a:pPr algn="ctr"/>
            <a:r>
              <a:rPr lang="en-GB" sz="3800" dirty="0">
                <a:solidFill>
                  <a:srgbClr val="5477AB"/>
                </a:solidFill>
              </a:rPr>
              <a:t>Visitor Economy Officer</a:t>
            </a:r>
            <a:br>
              <a:rPr lang="en-GB" sz="3800" dirty="0">
                <a:solidFill>
                  <a:srgbClr val="5477AB"/>
                </a:solidFill>
              </a:rPr>
            </a:br>
            <a:r>
              <a:rPr lang="en-GB" sz="3800" dirty="0">
                <a:solidFill>
                  <a:srgbClr val="5477AB"/>
                </a:solidFill>
              </a:rPr>
              <a:t>Malvern Hills District Council</a:t>
            </a:r>
          </a:p>
          <a:p>
            <a:pPr algn="ctr"/>
            <a:r>
              <a:rPr lang="en-GB" sz="3800" dirty="0">
                <a:solidFill>
                  <a:srgbClr val="5477AB"/>
                </a:solidFill>
              </a:rPr>
              <a:t>01684 862483</a:t>
            </a:r>
          </a:p>
          <a:p>
            <a:pPr algn="ctr"/>
            <a:r>
              <a:rPr lang="en-GB" sz="3800" dirty="0">
                <a:solidFill>
                  <a:srgbClr val="5477A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victoria.carman@malvernhills.gov.uk</a:t>
            </a:r>
            <a:r>
              <a:rPr lang="en-GB" sz="3800" dirty="0">
                <a:solidFill>
                  <a:srgbClr val="5477A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145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2021 Tourism Forum 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1" y="1407254"/>
            <a:ext cx="9144000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50" dirty="0"/>
              <a:t>11am 		Registration with tea, coffee and networking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11:35am 		Introduction to the Morgan Motor Company by Steve Morris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11:40am		Welcome to the Tourism Forum by Councillor Daniel Walton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11:45am		Visit the Malverns update by Victoria Carman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12:00pm		Malvern Hills District Council Destination Zero update by Matthew Barker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12:15pm		The New Reality of Tourism in a Competitive World by Rebecca Hawkins at RHP Ltd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1:05pm		Launch of Visit The Malverns new Sustainable Tourism Grant Scheme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1:15pm		Q&amp;A</a:t>
            </a:r>
            <a:br>
              <a:rPr lang="en-GB" sz="1750" dirty="0"/>
            </a:br>
            <a:endParaRPr lang="en-GB" sz="1750" dirty="0"/>
          </a:p>
          <a:p>
            <a:r>
              <a:rPr lang="en-GB" sz="1750" dirty="0"/>
              <a:t>1:30pm		Morgan Motor Factory tours and Networking</a:t>
            </a:r>
          </a:p>
        </p:txBody>
      </p:sp>
    </p:spTree>
    <p:extLst>
      <p:ext uri="{BB962C8B-B14F-4D97-AF65-F5344CB8AC3E}">
        <p14:creationId xmlns:p14="http://schemas.microsoft.com/office/powerpoint/2010/main" val="31283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Visit The Malverns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6449E-3E44-4EC4-863E-B4CA3242C753}"/>
              </a:ext>
            </a:extLst>
          </p:cNvPr>
          <p:cNvSpPr txBox="1"/>
          <p:nvPr/>
        </p:nvSpPr>
        <p:spPr>
          <a:xfrm>
            <a:off x="520262" y="1623848"/>
            <a:ext cx="8150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200" dirty="0"/>
              <a:t>Challenging 18 months for the tourism and hospitality industry</a:t>
            </a:r>
            <a:br>
              <a:rPr lang="en-GB" sz="2200" dirty="0"/>
            </a:br>
            <a:endParaRPr lang="en-GB" sz="2200" dirty="0"/>
          </a:p>
          <a:p>
            <a:pPr marL="285750" indent="-285750">
              <a:buFontTx/>
              <a:buChar char="-"/>
            </a:pPr>
            <a:r>
              <a:rPr lang="en-GB" sz="2200" dirty="0"/>
              <a:t>EU Covid-19 grant support administered via Malvern Hills District Council</a:t>
            </a:r>
            <a:br>
              <a:rPr lang="en-GB" sz="2200" dirty="0"/>
            </a:br>
            <a:endParaRPr lang="en-GB" sz="2200" dirty="0"/>
          </a:p>
          <a:p>
            <a:pPr marL="285750" indent="-285750">
              <a:buFontTx/>
              <a:buChar char="-"/>
            </a:pPr>
            <a:r>
              <a:rPr lang="en-GB" sz="2200" dirty="0"/>
              <a:t>Welcome Back Fund for Town Centre Recovery</a:t>
            </a:r>
            <a:br>
              <a:rPr lang="en-GB" sz="2200" dirty="0"/>
            </a:br>
            <a:endParaRPr lang="en-GB" sz="2200" dirty="0"/>
          </a:p>
          <a:p>
            <a:pPr marL="285750" indent="-285750">
              <a:buFontTx/>
              <a:buChar char="-"/>
            </a:pPr>
            <a:r>
              <a:rPr lang="en-GB" sz="2200" dirty="0"/>
              <a:t>Online survey for then new </a:t>
            </a:r>
            <a:r>
              <a:rPr lang="en-GB" sz="2200" dirty="0">
                <a:hlinkClick r:id="rId3"/>
              </a:rPr>
              <a:t>Town Centre Transformation Plans</a:t>
            </a:r>
            <a:br>
              <a:rPr lang="en-GB" sz="2200" dirty="0"/>
            </a:b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35368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Visit The Malverns Branding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219A8-D13E-4935-828A-E1B8A991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9206"/>
            <a:ext cx="9144000" cy="1817306"/>
          </a:xfrm>
          <a:prstGeom prst="rect">
            <a:avLst/>
          </a:prstGeom>
        </p:spPr>
      </p:pic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C601A-FBA3-444C-B2BB-C2569B785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669" y="2807094"/>
            <a:ext cx="3555698" cy="1226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DCB892-9083-4226-9A70-A13153BA219D}"/>
              </a:ext>
            </a:extLst>
          </p:cNvPr>
          <p:cNvSpPr txBox="1"/>
          <p:nvPr/>
        </p:nvSpPr>
        <p:spPr>
          <a:xfrm>
            <a:off x="347989" y="1347801"/>
            <a:ext cx="851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New Brand Guidelines with refreshed logos and new colours and fonts.</a:t>
            </a:r>
            <a:br>
              <a:rPr lang="en-GB" dirty="0"/>
            </a:br>
            <a:r>
              <a:rPr lang="en-GB" dirty="0"/>
              <a:t>Partner with us by adding our logo to your website with web link.</a:t>
            </a:r>
          </a:p>
          <a:p>
            <a:pPr marL="285750" indent="-285750">
              <a:buFontTx/>
              <a:buChar char="-"/>
            </a:pPr>
            <a:r>
              <a:rPr lang="en-GB" dirty="0"/>
              <a:t>New image partner - Jan Sedlacek from </a:t>
            </a:r>
            <a:r>
              <a:rPr lang="en-GB" dirty="0" err="1"/>
              <a:t>Digitlight</a:t>
            </a:r>
            <a:r>
              <a:rPr lang="en-GB" dirty="0"/>
              <a:t> Photography.</a:t>
            </a:r>
          </a:p>
          <a:p>
            <a:pPr marL="285750" indent="-285750">
              <a:buFontTx/>
              <a:buChar char="-"/>
            </a:pPr>
            <a:r>
              <a:rPr lang="en-GB" dirty="0"/>
              <a:t>Tourism businesses can access Jan </a:t>
            </a:r>
            <a:r>
              <a:rPr lang="en-GB" dirty="0" err="1"/>
              <a:t>Sedlacek’s</a:t>
            </a:r>
            <a:r>
              <a:rPr lang="en-GB" dirty="0"/>
              <a:t> images but must stipulate copyright.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927E9-DF4A-4401-8630-3D381F435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42" b="33754"/>
          <a:stretch/>
        </p:blipFill>
        <p:spPr>
          <a:xfrm>
            <a:off x="488731" y="2619619"/>
            <a:ext cx="4083269" cy="14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7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Visit The Malverns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1AD43-38D7-4117-9E2B-34630CE7D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4695"/>
            <a:ext cx="9144000" cy="41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Visit The Malverns Website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35CE5E-6CE0-4EE5-9EA0-D0CC07FD9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1" y="3956226"/>
            <a:ext cx="3517516" cy="2410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0436C-2878-4C29-AAFB-1A8D0F2FA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6"/>
          <a:stretch/>
        </p:blipFill>
        <p:spPr>
          <a:xfrm>
            <a:off x="0" y="3983185"/>
            <a:ext cx="4997669" cy="2529490"/>
          </a:xfrm>
          <a:prstGeom prst="rect">
            <a:avLst/>
          </a:prstGeom>
        </p:spPr>
      </p:pic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1F4056-9F53-464F-9F35-AAC300A3E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493" y="1410418"/>
            <a:ext cx="4776952" cy="2174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FBFB7-7753-454B-BAD4-976405F57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35112"/>
            <a:ext cx="1609725" cy="1962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7ECF60-B86F-4D0F-B88C-9555B6B2F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035" y="2497779"/>
            <a:ext cx="2659733" cy="1485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A1CC6-54AE-4C01-9F26-877B3A445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267" y="1157213"/>
            <a:ext cx="2659733" cy="1453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DC887-CA7C-4CB4-9763-960429DE2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6985" y="3283279"/>
            <a:ext cx="3517516" cy="110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1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512"/>
            <a:ext cx="9144000" cy="71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E0A5-5300-4BD4-BBD4-C5C95A24B090}"/>
              </a:ext>
            </a:extLst>
          </p:cNvPr>
          <p:cNvSpPr txBox="1"/>
          <p:nvPr/>
        </p:nvSpPr>
        <p:spPr>
          <a:xfrm>
            <a:off x="520262" y="599090"/>
            <a:ext cx="8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5477AB"/>
                </a:solidFill>
              </a:rPr>
              <a:t>Visit The Malverns Website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A6ADB-5AAA-493F-AA44-47A5953439CA}"/>
              </a:ext>
            </a:extLst>
          </p:cNvPr>
          <p:cNvSpPr txBox="1"/>
          <p:nvPr/>
        </p:nvSpPr>
        <p:spPr>
          <a:xfrm>
            <a:off x="331076" y="1718441"/>
            <a:ext cx="851337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200" dirty="0"/>
              <a:t>Refreshed design with new branding, images and improved accessibility.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Approx. 40,000 visits/sessions per month, 1 million page views since April 2021.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Top ranking pages – Walking, Things To Do, Attractions, What’s On and Accommodation.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Increased Accessibility Score – Homepage - 100% Google Accessibility Score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Ranked top in Google organic search results for Where To Stay, Things To Do, What’s On and Food and Drink.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Acquisition – Google Organic Search, Direct and Social Media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Free website listings for Attractions, Accommodation, Events and Eateries. Is your business featured?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852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810</Words>
  <Application>Microsoft Office PowerPoint</Application>
  <PresentationFormat>On-screen Show (4:3)</PresentationFormat>
  <Paragraphs>191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ZFA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SMITH</dc:creator>
  <cp:lastModifiedBy>Victoria Carman</cp:lastModifiedBy>
  <cp:revision>72</cp:revision>
  <dcterms:created xsi:type="dcterms:W3CDTF">2021-10-12T12:06:38Z</dcterms:created>
  <dcterms:modified xsi:type="dcterms:W3CDTF">2021-11-19T16:58:17Z</dcterms:modified>
</cp:coreProperties>
</file>